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60" r:id="rId1"/>
    <p:sldMasterId id="2147483675" r:id="rId2"/>
    <p:sldMasterId id="2147483689" r:id="rId3"/>
  </p:sldMasterIdLst>
  <p:notesMasterIdLst>
    <p:notesMasterId r:id="rId21"/>
  </p:notesMasterIdLst>
  <p:sldIdLst>
    <p:sldId id="283" r:id="rId4"/>
    <p:sldId id="257" r:id="rId5"/>
    <p:sldId id="290" r:id="rId6"/>
    <p:sldId id="258" r:id="rId7"/>
    <p:sldId id="264" r:id="rId8"/>
    <p:sldId id="259" r:id="rId9"/>
    <p:sldId id="260" r:id="rId10"/>
    <p:sldId id="291" r:id="rId11"/>
    <p:sldId id="297" r:id="rId12"/>
    <p:sldId id="285" r:id="rId13"/>
    <p:sldId id="292" r:id="rId14"/>
    <p:sldId id="293" r:id="rId15"/>
    <p:sldId id="294" r:id="rId16"/>
    <p:sldId id="295" r:id="rId17"/>
    <p:sldId id="296" r:id="rId18"/>
    <p:sldId id="282" r:id="rId19"/>
    <p:sldId id="265" r:id="rId20"/>
  </p:sldIdLst>
  <p:sldSz cx="18288000" cy="10288588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  <p:embeddedFont>
      <p:font typeface="Consolas" panose="020B0609020204030204" pitchFamily="49" charset="0"/>
      <p:regular r:id="rId28"/>
      <p:bold r:id="rId29"/>
      <p:italic r:id="rId30"/>
      <p:boldItalic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6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5.fntdata"/><Relationship Id="rId39" Type="http://schemas.openxmlformats.org/officeDocument/2006/relationships/theme" Target="theme/theme1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10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567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516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584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12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0207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2832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1295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6691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716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>
            <a:extLst>
              <a:ext uri="{FF2B5EF4-FFF2-40B4-BE49-F238E27FC236}">
                <a16:creationId xmlns:a16="http://schemas.microsoft.com/office/drawing/2014/main" id="{D9188A37-CC4B-308D-594F-96E936A751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543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8798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2150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5634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2F7AE-A646-6FEF-2C18-35351BE812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B10EB8-B99C-1AFC-5EE3-16D8CCFDF3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2B78B-DEBE-CE77-F42C-D16AEECE09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0AC63-90EB-97F8-A609-D9AF39CEE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824D0-2F60-6982-2488-166AEAB98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0743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9FED-5108-6783-8F1E-54F8F9538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772CC-8C41-8047-91E2-648F042E7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4841F-2619-599C-70DC-9775B717B0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311E8-B6DE-5501-5E93-7DA5E2C30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BA3DA-3721-590F-CA91-0116959CE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139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98CFD-ED5D-0770-4B8C-9E8CE084A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D03D26-2A64-7499-18E4-80A29B0B84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F7249-AB14-B3E7-7BB5-1ACE517ED9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42F6C-DAFE-F3AA-890A-2EC61C0D5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2E486F-A85D-1B89-F45A-FED4BC38A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5200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DF507-CB49-946F-EBA4-56B7A4999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6CDB4-059D-FD8C-E244-B8DBFCAE1E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5CA868-8D6A-B666-073A-0B2A3668E5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5C6B17-6090-E06C-01AF-5A38897ECD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6B4C0C-451C-C13F-9522-48C04F970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735619-D6F7-8C8A-4B4A-FBEEEA782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9846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497DB-C51F-1FE2-FEF8-05ED76AE2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80DA76-84E8-227E-A9DF-47A120163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2980C7-F0C0-351C-8270-0CA467C6B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E940DC-E683-9A67-5252-80384B4069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16988C-1686-EB5F-C9EC-A8BF1E3AC5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739A2A-E54F-5E23-5966-D7FF35128F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6365C9-DF98-E18C-814F-84BC2084A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1496DE-9069-2632-6B76-9D3C8A45C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3823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345D2-1552-298F-F7ED-7044953F5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2A01C5-B9FF-B51E-5468-BA983BF2DB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77E3BB-85DC-27E7-8F31-6B62BB1A5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620EFF-F9F4-79A3-C347-3C9948958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3493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383537-60C3-08B6-A535-E9262E660F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6EFD7D-0E16-5C06-BA93-7802210AD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546BE0-BF64-C65C-1045-499D05270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767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028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FA3DE-065C-856C-DC37-5D9A5FEE5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1DA41-DD02-358C-B050-D5F311601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C3D4A-B655-12D2-D960-380647A655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B827CE-8B7C-B4E4-D45A-BD3D89D495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CA354B-6637-E18B-74F8-9E68EA82E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1CAD0-D3EC-9564-DBC1-69A69D24E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8041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5DF61-AFF0-5C2B-1B5B-D2528FCD4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8EF986-4482-6BED-D4C1-AF8D8CA0DF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537455-6682-5A65-9D5D-CD489404A7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2FB484-4712-B27F-7BDE-58B2F5AFA9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4F7091-C590-1B3A-161C-9484A7460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0EBA4E-9624-1C7B-3D01-C6987239F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6261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A4A6D-3203-5F22-E2CE-EADDBBD5A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41A4C2-D5F8-E900-106C-578B603AF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B4348-CE05-ED02-C08F-8982E3733EC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698A3-626C-98BC-79A7-314A68E8D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E9A17-5E0E-543F-8F1C-7EF9E99EE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71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9E700F-E434-6E6D-DEE5-B51C2B2B25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919730-D874-C1DC-D823-CE11F78847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8349D-8CCC-0210-CD81-6A0772E230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699943-EC36-5841-F44D-D46C7B1ED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19ABD3-F425-32DA-4B61-511C354E5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6850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CD1BD-9A53-868D-5DA3-C6CCFB0BE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1246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5609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163E4-8E8E-0BCB-947A-9EBBF44E1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9ADE40-CE8A-2CDD-AD98-4AC48C2B3E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AAAA0-89E0-5174-97ED-D6793BAB4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23B956-E918-1494-67D4-94B30CA4A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57811-401D-CAC2-029E-A8DFF7D18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2967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3FDCF-50F2-2665-959A-71A487A52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86C77-AC93-DE47-5B0A-1453CA8B3C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344683-511C-C140-E80D-499E6B7447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35879-C9C8-442D-F36D-D675E35DD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826EF-C6C1-FD0A-6AB6-A7DE52C43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289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928B9-24EA-1081-B0CC-5E4FB9BDE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CD63A-A2FF-351B-AA86-CE9C58FEB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31038-4391-DF2B-276C-9D6C65BD0C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DCD388-B97C-38BB-FFB5-01CFAB81D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16CBA6-7485-106C-5019-EF0B05FB4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027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CB4AB-EF98-693C-6E17-DD2DD9CF1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1E631-E288-8123-67E1-1F17147CEB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E419D5-B04F-358A-6BDB-045CBE28BA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171AAE-8D31-0845-A74D-272B7CEA0E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D25DEE-C6C7-48CE-0FC9-726315324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8F755-F0F4-365C-CD87-6C2D2176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704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>
            <a:extLst>
              <a:ext uri="{FF2B5EF4-FFF2-40B4-BE49-F238E27FC236}">
                <a16:creationId xmlns:a16="http://schemas.microsoft.com/office/drawing/2014/main" id="{E15800F3-5745-5E85-6897-84093CE3EAE6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8659939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ECD88-15C1-1322-13D1-7D453E576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D982A4-D768-1A2E-6B51-F518DE80E0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3C87AD-4160-2331-EA00-1FA5826A9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535C01-0651-9EF0-F1E7-E235FF63BD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26A74B-302B-3079-19C4-0F49D2C7A3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D68145-2DEF-48FA-3ED3-111220DC50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2BDF4A-FAB1-7A37-5E33-A3DFF7AC5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3E0C39-F78A-905C-FA05-4B70C3FA8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1963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D76A8-0DC3-5A9E-74CC-252D564D7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32BCE4-DFF3-0548-1A19-031FF7CD29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FC8284-7ECC-BFC8-9ED5-8B4E8FE16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835355-9652-4FDB-B5AA-865ECFF4D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08177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E9260F-65A2-AE9A-6718-21EF53A551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C62B13-4311-DF17-6C5E-F326C52B8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E0BE0D-27E7-0FC4-B07D-B224989AF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76320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FB6B3-347A-F67B-2B52-7AC749084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2A281-0DD9-0EF9-8498-E712A38E5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A5D595-DFA6-B057-6B5B-312B12F02D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2E146-ACEA-34CC-C95F-DD5B6A9F87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C70161-E8A7-D979-F019-C74088002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A74008-71A6-E0FA-7C3B-D655A0CA1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3681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AB813-70A7-F929-985B-51AFE03E2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654CE3-FD3D-9D32-041B-F3C63FECB0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E3B584-1B07-674D-9846-121C2DACDE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3CD0BE-EC27-B8F4-4DF5-B2D93E1355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174779-C323-589D-E6C5-D84152CCB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301AA-935A-6EBC-1557-FC50277FC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0322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E14C4-A1F1-8B8F-3D2B-DC31AA7F7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2561F6-B612-2024-AF63-4AA147979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1533C-5C62-E579-BFA6-C58016009E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CD10D-E2B2-8FF7-B921-4410AE5CF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226DE-BF06-020C-B9ED-375901CCB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90456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73CAC1-3032-79C1-DE53-39914027BB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2E11BC-A5BF-52F4-BDC7-B7ED5D76FB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7D42F-0546-6CB8-263A-232C14C1FA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D0FFCE-D5F8-C545-9E35-4FA1F7822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95BED-AC4C-2FA6-204F-F77595740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706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AB1217-ABEB-E94F-CD11-89BE005FFE4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527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353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372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118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3741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48782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33B8F6-C851-F865-F186-AA428BA89F9F}"/>
              </a:ext>
            </a:extLst>
          </p:cNvPr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BF80CB-5E7D-5222-4F67-A04F5160CC25}"/>
              </a:ext>
            </a:extLst>
          </p:cNvPr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9A54FE2-D7B6-5066-8F74-1AD5AB1E3476}"/>
              </a:ext>
            </a:extLst>
          </p:cNvPr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>
            <a:extLst>
              <a:ext uri="{FF2B5EF4-FFF2-40B4-BE49-F238E27FC236}">
                <a16:creationId xmlns:a16="http://schemas.microsoft.com/office/drawing/2014/main" id="{19AB38B8-77DB-3F97-8298-C68A56BF560B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561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4" r:id="rId3"/>
    <p:sldLayoutId id="2147483687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40000" indent="-360000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213E8D33-52EC-7ADC-38A7-9920CCE60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>
            <a:extLst>
              <a:ext uri="{FF2B5EF4-FFF2-40B4-BE49-F238E27FC236}">
                <a16:creationId xmlns:a16="http://schemas.microsoft.com/office/drawing/2014/main" id="{2811C105-1762-00B1-1C08-8C34220C082F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F205A7E-173C-AE13-565C-C602DC0050D2}"/>
              </a:ext>
            </a:extLst>
          </p:cNvPr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120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8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6600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646834CB-7E7A-00F1-1CF3-A3137BE34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5B33243-05BB-CF70-A3EE-E1221BAEFA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9066" y="5640928"/>
            <a:ext cx="10744199" cy="2271712"/>
          </a:xfrm>
          <a:noFill/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  <p:extLst>
      <p:ext uri="{BB962C8B-B14F-4D97-AF65-F5344CB8AC3E}">
        <p14:creationId xmlns:p14="http://schemas.microsoft.com/office/powerpoint/2010/main" val="3847080361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Import 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9AC0643-35FF-9195-A588-A24EE52837E9}"/>
              </a:ext>
            </a:extLst>
          </p:cNvPr>
          <p:cNvSpPr/>
          <p:nvPr/>
        </p:nvSpPr>
        <p:spPr bwMode="auto">
          <a:xfrm>
            <a:off x="1173276" y="2145964"/>
            <a:ext cx="12441124" cy="2455065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import </a:t>
            </a:r>
            <a:r>
              <a:rPr lang="en-US" sz="2400" b="1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</a:t>
            </a:r>
            <a:endParaRPr lang="en-US" sz="2400" dirty="0">
              <a:solidFill>
                <a:srgbClr val="404040"/>
              </a:solidFill>
              <a:latin typeface="Consolas" panose="020B0609020204030204" pitchFamily="49" charset="0"/>
              <a:cs typeface="Arial" panose="020B0604020202020204" pitchFamily="34" charset="0"/>
              <a:sym typeface="Arial"/>
            </a:endParaRP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We are importing a package </a:t>
            </a:r>
            <a:r>
              <a:rPr lang="en-US" sz="2400" b="1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,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where </a:t>
            </a:r>
            <a:r>
              <a:rPr lang="en-US" sz="2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includes functions related to formatting and output to the screen.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435E85A-6A96-2C4D-B52E-60D14E54F45A}"/>
              </a:ext>
            </a:extLst>
          </p:cNvPr>
          <p:cNvSpPr/>
          <p:nvPr/>
        </p:nvSpPr>
        <p:spPr>
          <a:xfrm>
            <a:off x="1173276" y="5144294"/>
            <a:ext cx="11112926" cy="1482794"/>
          </a:xfrm>
          <a:prstGeom prst="roundRect">
            <a:avLst>
              <a:gd name="adj" fmla="val 19465"/>
            </a:avLst>
          </a:prstGeom>
          <a:solidFill>
            <a:srgbClr val="F7931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External packages can be imported in Go.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DAF83CC-0EB1-02E0-0D24-98C80079BF74}"/>
              </a:ext>
            </a:extLst>
          </p:cNvPr>
          <p:cNvSpPr/>
          <p:nvPr/>
        </p:nvSpPr>
        <p:spPr>
          <a:xfrm>
            <a:off x="1173276" y="6926589"/>
            <a:ext cx="11112926" cy="1483200"/>
          </a:xfrm>
          <a:prstGeom prst="roundRect">
            <a:avLst>
              <a:gd name="adj" fmla="val 19465"/>
            </a:avLst>
          </a:prstGeom>
          <a:solidFill>
            <a:srgbClr val="4CC1E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Multiple packages can be imported in Go using a shorthand syntax.</a:t>
            </a:r>
          </a:p>
        </p:txBody>
      </p:sp>
    </p:spTree>
    <p:extLst>
      <p:ext uri="{BB962C8B-B14F-4D97-AF65-F5344CB8AC3E}">
        <p14:creationId xmlns:p14="http://schemas.microsoft.com/office/powerpoint/2010/main" val="421740646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 Imports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DAB9C4E-EBFA-E2FD-4F0F-7AF94F4760CA}"/>
              </a:ext>
            </a:extLst>
          </p:cNvPr>
          <p:cNvSpPr/>
          <p:nvPr/>
        </p:nvSpPr>
        <p:spPr bwMode="auto">
          <a:xfrm>
            <a:off x="471751" y="1861499"/>
            <a:ext cx="13311982" cy="91556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You can also use the factored import statement to import multiple packages: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9AC0643-35FF-9195-A588-A24EE52837E9}"/>
              </a:ext>
            </a:extLst>
          </p:cNvPr>
          <p:cNvSpPr/>
          <p:nvPr/>
        </p:nvSpPr>
        <p:spPr bwMode="auto">
          <a:xfrm>
            <a:off x="2959725" y="4156598"/>
            <a:ext cx="8336034" cy="268045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import (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"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"math"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)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DA46809-2AD7-90A7-FE54-9E48E2F4B882}"/>
              </a:ext>
            </a:extLst>
          </p:cNvPr>
          <p:cNvSpPr/>
          <p:nvPr/>
        </p:nvSpPr>
        <p:spPr bwMode="auto">
          <a:xfrm>
            <a:off x="5489441" y="3727779"/>
            <a:ext cx="3276602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Declaring import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43C4E49-88AC-7DA1-4156-6C2FB593F674}"/>
              </a:ext>
            </a:extLst>
          </p:cNvPr>
          <p:cNvSpPr/>
          <p:nvPr/>
        </p:nvSpPr>
        <p:spPr bwMode="auto">
          <a:xfrm>
            <a:off x="607218" y="7465127"/>
            <a:ext cx="13311982" cy="182996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To use functionality from other packages, you import them using the import keyword.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Imported packages can be used to access exported identifiers (functions, variables, and types) from those packages.</a:t>
            </a:r>
          </a:p>
        </p:txBody>
      </p:sp>
    </p:spTree>
    <p:extLst>
      <p:ext uri="{BB962C8B-B14F-4D97-AF65-F5344CB8AC3E}">
        <p14:creationId xmlns:p14="http://schemas.microsoft.com/office/powerpoint/2010/main" val="19909464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6" grpId="0" animBg="1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Exported and </a:t>
            </a:r>
            <a:r>
              <a:rPr lang="en-US" dirty="0" err="1"/>
              <a:t>Unexported</a:t>
            </a:r>
            <a:r>
              <a:rPr lang="en-US" dirty="0"/>
              <a:t> Identifiers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9AC0643-35FF-9195-A588-A24EE52837E9}"/>
              </a:ext>
            </a:extLst>
          </p:cNvPr>
          <p:cNvSpPr/>
          <p:nvPr/>
        </p:nvSpPr>
        <p:spPr bwMode="auto">
          <a:xfrm>
            <a:off x="4195858" y="4612727"/>
            <a:ext cx="8336034" cy="500566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package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mypackage</a:t>
            </a:r>
            <a:endParaRPr lang="en-US" sz="2400" dirty="0">
              <a:solidFill>
                <a:srgbClr val="404040"/>
              </a:solidFill>
              <a:latin typeface="Consolas" panose="020B0609020204030204" pitchFamily="49" charset="0"/>
              <a:cs typeface="Arial" panose="020B0604020202020204" pitchFamily="34" charset="0"/>
              <a:sym typeface="Arial"/>
            </a:endParaRP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// Exported variable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var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ExportedVariable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int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//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Unexported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variable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var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unexportedVariable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int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DA46809-2AD7-90A7-FE54-9E48E2F4B882}"/>
              </a:ext>
            </a:extLst>
          </p:cNvPr>
          <p:cNvSpPr/>
          <p:nvPr/>
        </p:nvSpPr>
        <p:spPr bwMode="auto">
          <a:xfrm>
            <a:off x="6725574" y="4183908"/>
            <a:ext cx="3276602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43C4E49-88AC-7DA1-4156-6C2FB593F674}"/>
              </a:ext>
            </a:extLst>
          </p:cNvPr>
          <p:cNvSpPr/>
          <p:nvPr/>
        </p:nvSpPr>
        <p:spPr bwMode="auto">
          <a:xfrm>
            <a:off x="607217" y="1897810"/>
            <a:ext cx="16427715" cy="2081523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Identifiers (such as variables, functions, and types) that start with an uppercase letter are exported and can be accessed from other packages.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Identifiers that start with a lowercase letter are </a:t>
            </a:r>
            <a:r>
              <a:rPr lang="en-US" sz="2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unexported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(private) and can only be accessed within the package they are defined in.</a:t>
            </a:r>
          </a:p>
        </p:txBody>
      </p:sp>
    </p:spTree>
    <p:extLst>
      <p:ext uri="{BB962C8B-B14F-4D97-AF65-F5344CB8AC3E}">
        <p14:creationId xmlns:p14="http://schemas.microsoft.com/office/powerpoint/2010/main" val="29868063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Package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9AC0643-35FF-9195-A588-A24EE52837E9}"/>
              </a:ext>
            </a:extLst>
          </p:cNvPr>
          <p:cNvSpPr/>
          <p:nvPr/>
        </p:nvSpPr>
        <p:spPr bwMode="auto">
          <a:xfrm>
            <a:off x="4195858" y="4612727"/>
            <a:ext cx="8351742" cy="400634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package main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"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func main() {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("Hello, World!")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}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DA46809-2AD7-90A7-FE54-9E48E2F4B882}"/>
              </a:ext>
            </a:extLst>
          </p:cNvPr>
          <p:cNvSpPr/>
          <p:nvPr/>
        </p:nvSpPr>
        <p:spPr bwMode="auto">
          <a:xfrm>
            <a:off x="6725574" y="4183908"/>
            <a:ext cx="3276602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43C4E49-88AC-7DA1-4156-6C2FB593F674}"/>
              </a:ext>
            </a:extLst>
          </p:cNvPr>
          <p:cNvSpPr/>
          <p:nvPr/>
        </p:nvSpPr>
        <p:spPr bwMode="auto">
          <a:xfrm>
            <a:off x="607217" y="1897810"/>
            <a:ext cx="16427715" cy="2081523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The special package name main is used for executable programs.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An executable program must have a main function, which serves as the entry point.</a:t>
            </a:r>
          </a:p>
        </p:txBody>
      </p:sp>
    </p:spTree>
    <p:extLst>
      <p:ext uri="{BB962C8B-B14F-4D97-AF65-F5344CB8AC3E}">
        <p14:creationId xmlns:p14="http://schemas.microsoft.com/office/powerpoint/2010/main" val="270951663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 Initialization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9AC0643-35FF-9195-A588-A24EE52837E9}"/>
              </a:ext>
            </a:extLst>
          </p:cNvPr>
          <p:cNvSpPr/>
          <p:nvPr/>
        </p:nvSpPr>
        <p:spPr bwMode="auto">
          <a:xfrm>
            <a:off x="3196791" y="4612727"/>
            <a:ext cx="10062009" cy="4836073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package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mypackage</a:t>
            </a:r>
            <a:endParaRPr lang="en-US" sz="2400" dirty="0">
              <a:solidFill>
                <a:srgbClr val="404040"/>
              </a:solidFill>
              <a:latin typeface="Consolas" panose="020B0609020204030204" pitchFamily="49" charset="0"/>
              <a:cs typeface="Arial" panose="020B0604020202020204" pitchFamily="34" charset="0"/>
              <a:sym typeface="Arial"/>
            </a:endParaRP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"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var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initializationVariable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int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func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init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() {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initializationVariable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= 42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("Package initialization completed.")}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DA46809-2AD7-90A7-FE54-9E48E2F4B882}"/>
              </a:ext>
            </a:extLst>
          </p:cNvPr>
          <p:cNvSpPr/>
          <p:nvPr/>
        </p:nvSpPr>
        <p:spPr bwMode="auto">
          <a:xfrm>
            <a:off x="6725574" y="4183908"/>
            <a:ext cx="3276602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43C4E49-88AC-7DA1-4156-6C2FB593F674}"/>
              </a:ext>
            </a:extLst>
          </p:cNvPr>
          <p:cNvSpPr/>
          <p:nvPr/>
        </p:nvSpPr>
        <p:spPr bwMode="auto">
          <a:xfrm>
            <a:off x="607217" y="1897810"/>
            <a:ext cx="16427715" cy="2081523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Packages can have an </a:t>
            </a:r>
            <a:r>
              <a:rPr lang="en-US" sz="2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init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function that is executed before the main function when the program is started.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The </a:t>
            </a:r>
            <a:r>
              <a:rPr lang="en-US" sz="2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init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function is often used for package-level setup, such as initializing variables or establishing connections.</a:t>
            </a:r>
          </a:p>
        </p:txBody>
      </p:sp>
    </p:spTree>
    <p:extLst>
      <p:ext uri="{BB962C8B-B14F-4D97-AF65-F5344CB8AC3E}">
        <p14:creationId xmlns:p14="http://schemas.microsoft.com/office/powerpoint/2010/main" val="296263123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 Organization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9AC0643-35FF-9195-A588-A24EE52837E9}"/>
              </a:ext>
            </a:extLst>
          </p:cNvPr>
          <p:cNvSpPr/>
          <p:nvPr/>
        </p:nvSpPr>
        <p:spPr bwMode="auto">
          <a:xfrm>
            <a:off x="3213724" y="5865793"/>
            <a:ext cx="10180542" cy="3014133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myapp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/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├──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mypackage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/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├── file1.go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├── file2.go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DA46809-2AD7-90A7-FE54-9E48E2F4B882}"/>
              </a:ext>
            </a:extLst>
          </p:cNvPr>
          <p:cNvSpPr/>
          <p:nvPr/>
        </p:nvSpPr>
        <p:spPr bwMode="auto">
          <a:xfrm>
            <a:off x="6844108" y="5436974"/>
            <a:ext cx="3276602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43C4E49-88AC-7DA1-4156-6C2FB593F674}"/>
              </a:ext>
            </a:extLst>
          </p:cNvPr>
          <p:cNvSpPr/>
          <p:nvPr/>
        </p:nvSpPr>
        <p:spPr bwMode="auto">
          <a:xfrm>
            <a:off x="607217" y="1897810"/>
            <a:ext cx="16478516" cy="295380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Go packages are typically organized into separate directories.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The directory structure should match the import path hierarchy.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For example, a package with the import path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example.com/</a:t>
            </a:r>
            <a:r>
              <a:rPr lang="en-US" sz="2400" b="1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myapp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/</a:t>
            </a:r>
            <a:r>
              <a:rPr lang="en-US" sz="2400" b="1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mypackage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should be organized in a directory structure like this:</a:t>
            </a:r>
          </a:p>
        </p:txBody>
      </p:sp>
    </p:spTree>
    <p:extLst>
      <p:ext uri="{BB962C8B-B14F-4D97-AF65-F5344CB8AC3E}">
        <p14:creationId xmlns:p14="http://schemas.microsoft.com/office/powerpoint/2010/main" val="11844997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F862B5-6B8F-F46D-CE08-3E0DBF88C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0000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Work with packages and imports in Golang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181440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775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>
            <a:extLst>
              <a:ext uri="{FF2B5EF4-FFF2-40B4-BE49-F238E27FC236}">
                <a16:creationId xmlns:a16="http://schemas.microsoft.com/office/drawing/2014/main" id="{630BC2EE-B514-D068-36BA-370505558006}"/>
              </a:ext>
            </a:extLst>
          </p:cNvPr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Go Programming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2. Programming Concepts in Go</a:t>
            </a:r>
            <a:endParaRPr lang="en-US" sz="255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Control Statements 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FD617FD-29DD-7603-60C6-7DDD1D6B1D7A}"/>
              </a:ext>
            </a:extLst>
          </p:cNvPr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2</a:t>
              </a: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9" y="6205940"/>
            <a:ext cx="6493331" cy="8420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192199" y="638745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4. </a:t>
            </a:r>
            <a:r>
              <a:rPr lang="en-US" sz="2550" dirty="0">
                <a:solidFill>
                  <a:schemeClr val="bg1"/>
                </a:solidFill>
                <a:sym typeface="+mn-ea"/>
              </a:rPr>
              <a:t>Setting up the Go Environment</a:t>
            </a:r>
            <a:r>
              <a:rPr lang="en-US" sz="2550" dirty="0">
                <a:solidFill>
                  <a:schemeClr val="bg1"/>
                </a:solidFill>
              </a:rPr>
              <a:t> 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19" name="Picture 18" descr="A group of people working on a computer&#10;&#10;Description automatically generated">
            <a:extLst>
              <a:ext uri="{FF2B5EF4-FFF2-40B4-BE49-F238E27FC236}">
                <a16:creationId xmlns:a16="http://schemas.microsoft.com/office/drawing/2014/main" id="{23D6E3C1-58CE-2F19-8892-F3D884716E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7495B32-5FB1-34A3-D988-0E7A7F7DC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535CDEE-22C8-802E-CAC0-6924C1DF8102}"/>
              </a:ext>
            </a:extLst>
          </p:cNvPr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</a:t>
            </a:r>
            <a:r>
              <a:rPr lang="en-US" sz="2550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US" sz="2550" dirty="0">
                <a:solidFill>
                  <a:schemeClr val="bg1"/>
                </a:solidFill>
              </a:rPr>
              <a:t>Introduction to 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1127816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8E2E7-74CE-D40C-FEC4-3C0AB5E0E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A2E1C-AC79-8226-13C7-746BC904F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Packages</a:t>
            </a:r>
          </a:p>
          <a:p>
            <a:r>
              <a:rPr lang="en-US" dirty="0"/>
              <a:t>Import</a:t>
            </a:r>
          </a:p>
          <a:p>
            <a:pPr marL="1800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2777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802F9CF-AD75-90FC-6AF3-602E67FE5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FA9EEE-B711-7A63-4CF6-DC5C26FAE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0000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Describe packages in Go</a:t>
            </a:r>
          </a:p>
          <a:p>
            <a:r>
              <a:rPr lang="en-US" dirty="0"/>
              <a:t>Use imports in Go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56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24839-84DC-8AD4-E863-1DA1759AA6F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36959557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Packages in Go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DAB9C4E-EBFA-E2FD-4F0F-7AF94F4760CA}"/>
              </a:ext>
            </a:extLst>
          </p:cNvPr>
          <p:cNvSpPr/>
          <p:nvPr/>
        </p:nvSpPr>
        <p:spPr bwMode="auto">
          <a:xfrm>
            <a:off x="607218" y="2107722"/>
            <a:ext cx="13261182" cy="4885745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Every Go program is made of packages.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Programs run in the main package of Go program.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Package statement should always be the first line of any go source file. 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A Go program is incomplete without a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main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package.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They help manage dependencies, promote code reusability, and facilitate modular program design.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b="1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package is the input from console. 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9AC0643-35FF-9195-A588-A24EE52837E9}"/>
              </a:ext>
            </a:extLst>
          </p:cNvPr>
          <p:cNvSpPr/>
          <p:nvPr/>
        </p:nvSpPr>
        <p:spPr bwMode="auto">
          <a:xfrm>
            <a:off x="8519075" y="7920668"/>
            <a:ext cx="7729658" cy="162700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package main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import “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”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DA46809-2AD7-90A7-FE54-9E48E2F4B882}"/>
              </a:ext>
            </a:extLst>
          </p:cNvPr>
          <p:cNvSpPr/>
          <p:nvPr/>
        </p:nvSpPr>
        <p:spPr bwMode="auto">
          <a:xfrm>
            <a:off x="10936103" y="7474804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13096329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 Declaration and Naming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DAB9C4E-EBFA-E2FD-4F0F-7AF94F4760CA}"/>
              </a:ext>
            </a:extLst>
          </p:cNvPr>
          <p:cNvSpPr/>
          <p:nvPr/>
        </p:nvSpPr>
        <p:spPr bwMode="auto">
          <a:xfrm>
            <a:off x="471751" y="1861498"/>
            <a:ext cx="13311982" cy="182996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Each Go source file must declare its package at the top of the file.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The package declaration specifies the name of the package to which the file belongs.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9AC0643-35FF-9195-A588-A24EE52837E9}"/>
              </a:ext>
            </a:extLst>
          </p:cNvPr>
          <p:cNvSpPr/>
          <p:nvPr/>
        </p:nvSpPr>
        <p:spPr bwMode="auto">
          <a:xfrm>
            <a:off x="3370948" y="5094609"/>
            <a:ext cx="8014302" cy="75813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package main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DA46809-2AD7-90A7-FE54-9E48E2F4B882}"/>
              </a:ext>
            </a:extLst>
          </p:cNvPr>
          <p:cNvSpPr/>
          <p:nvPr/>
        </p:nvSpPr>
        <p:spPr bwMode="auto">
          <a:xfrm>
            <a:off x="5739798" y="4658543"/>
            <a:ext cx="3276602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Declaring package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43C4E49-88AC-7DA1-4156-6C2FB593F674}"/>
              </a:ext>
            </a:extLst>
          </p:cNvPr>
          <p:cNvSpPr/>
          <p:nvPr/>
        </p:nvSpPr>
        <p:spPr bwMode="auto">
          <a:xfrm>
            <a:off x="471751" y="6693658"/>
            <a:ext cx="13311982" cy="182996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Package names should be lowercase and short but meaningful.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By convention, the package name should match the last segment of the import path.</a:t>
            </a:r>
          </a:p>
        </p:txBody>
      </p:sp>
    </p:spTree>
    <p:extLst>
      <p:ext uri="{BB962C8B-B14F-4D97-AF65-F5344CB8AC3E}">
        <p14:creationId xmlns:p14="http://schemas.microsoft.com/office/powerpoint/2010/main" val="804356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6" grpId="0" animBg="1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24839-84DC-8AD4-E863-1DA1759AA6F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Import</a:t>
            </a:r>
          </a:p>
        </p:txBody>
      </p:sp>
    </p:spTree>
    <p:extLst>
      <p:ext uri="{BB962C8B-B14F-4D97-AF65-F5344CB8AC3E}">
        <p14:creationId xmlns:p14="http://schemas.microsoft.com/office/powerpoint/2010/main" val="400620638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65F958-0146-BA4A-8253-A15899E964AF}" vid="{3661ABC2-62D8-1140-B926-5EF1713490C0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65F958-0146-BA4A-8253-A15899E964AF}" vid="{F3F59CA5-C1A7-A94C-8600-6FC62280C6E4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65F958-0146-BA4A-8253-A15899E964AF}" vid="{C7DBEA53-9F15-B04F-B60E-FEA62461E99F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16064</TotalTime>
  <Words>593</Words>
  <Application>Microsoft Office PowerPoint</Application>
  <PresentationFormat>Custom</PresentationFormat>
  <Paragraphs>97</Paragraphs>
  <Slides>17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Calibri</vt:lpstr>
      <vt:lpstr>Consolas</vt:lpstr>
      <vt:lpstr>Arial</vt:lpstr>
      <vt:lpstr>Roboto</vt:lpstr>
      <vt:lpstr>Calibri Light</vt:lpstr>
      <vt:lpstr>Office Theme</vt:lpstr>
      <vt:lpstr>Custom Design</vt:lpstr>
      <vt:lpstr>1_Custom Design</vt:lpstr>
      <vt:lpstr>Programming with Golang</vt:lpstr>
      <vt:lpstr>PowerPoint Presentation</vt:lpstr>
      <vt:lpstr>PowerPoint Presentation</vt:lpstr>
      <vt:lpstr>Topics</vt:lpstr>
      <vt:lpstr>Learning Objectives</vt:lpstr>
      <vt:lpstr>Packages</vt:lpstr>
      <vt:lpstr>Packages in Go</vt:lpstr>
      <vt:lpstr>Package Declaration and Naming</vt:lpstr>
      <vt:lpstr>Import</vt:lpstr>
      <vt:lpstr>Introduction to Import </vt:lpstr>
      <vt:lpstr>Package Imports</vt:lpstr>
      <vt:lpstr>Exported and Unexported Identifiers</vt:lpstr>
      <vt:lpstr>Main Package</vt:lpstr>
      <vt:lpstr>Package Initialization</vt:lpstr>
      <vt:lpstr>Package Organization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68</cp:revision>
  <dcterms:created xsi:type="dcterms:W3CDTF">2023-08-03T08:03:42Z</dcterms:created>
  <dcterms:modified xsi:type="dcterms:W3CDTF">2023-10-20T07:07:33Z</dcterms:modified>
</cp:coreProperties>
</file>

<file path=docProps/thumbnail.jpeg>
</file>